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60" r:id="rId4"/>
    <p:sldId id="264" r:id="rId5"/>
    <p:sldId id="288" r:id="rId7"/>
    <p:sldId id="289" r:id="rId8"/>
    <p:sldId id="266" r:id="rId9"/>
    <p:sldId id="290" r:id="rId10"/>
    <p:sldId id="291" r:id="rId11"/>
    <p:sldId id="278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CF24C4-2580-498D-BD6D-57C893236D70}" type="doc">
      <dgm:prSet loTypeId="urn:microsoft.com/office/officeart/2005/8/layout/process1" loCatId="process" qsTypeId="urn:microsoft.com/office/officeart/2005/8/quickstyle/simple2" qsCatId="simple" csTypeId="urn:microsoft.com/office/officeart/2005/8/colors/accent1_2" csCatId="accent1" phldr="1"/>
      <dgm:spPr/>
    </dgm:pt>
    <dgm:pt modelId="{578A7146-B67E-4100-BDC3-59E3603E790D}" type="pres">
      <dgm:prSet presAssocID="{97CF24C4-2580-498D-BD6D-57C893236D70}" presName="Name0" presStyleCnt="0">
        <dgm:presLayoutVars>
          <dgm:dir/>
          <dgm:resizeHandles val="exact"/>
        </dgm:presLayoutVars>
      </dgm:prSet>
      <dgm:spPr/>
    </dgm:pt>
  </dgm:ptLst>
  <dgm:cxnLst>
    <dgm:cxn modelId="{CBA4C258-4D68-41EC-A725-E182909933F4}" type="presOf" srcId="{97CF24C4-2580-498D-BD6D-57C893236D70}" destId="{578A7146-B67E-4100-BDC3-59E3603E790D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7EDBF7-5488-4C29-A847-DC9B22CFBCCF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F58D3C6-AD9E-4E3E-BB32-DA614133CABD}" type="pres">
      <dgm:prSet presAssocID="{467EDBF7-5488-4C29-A847-DC9B22CFBCC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CC6D201-A663-4749-83FA-00876815110D}" type="presOf" srcId="{467EDBF7-5488-4C29-A847-DC9B22CFBCCF}" destId="{DF58D3C6-AD9E-4E3E-BB32-DA614133CABD}" srcOrd="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3C8619-C3A5-4F88-AA05-B1A93E894E07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ACED816-D403-4025-8FD7-B013A4110487}">
      <dgm:prSet phldrT="[文本]"/>
      <dgm:spPr/>
      <dgm:t>
        <a:bodyPr/>
        <a:lstStyle/>
        <a:p>
          <a:r>
            <a:rPr lang="zh-CN" altLang="en-US" dirty="0" smtClean="0"/>
            <a:t>预算单位填报“采购贫困地区农副产品预留份额情况表”</a:t>
          </a:r>
          <a:endParaRPr lang="zh-CN" altLang="en-US" dirty="0"/>
        </a:p>
      </dgm:t>
    </dgm:pt>
    <dgm:pt modelId="{821A7689-B2C6-4922-A7D2-6452D450AF8D}" cxnId="{00CAE7D3-9D42-4203-92E4-47C07917C4BC}" type="parTrans">
      <dgm:prSet/>
      <dgm:spPr/>
      <dgm:t>
        <a:bodyPr/>
        <a:lstStyle/>
        <a:p>
          <a:endParaRPr lang="zh-CN" altLang="en-US"/>
        </a:p>
      </dgm:t>
    </dgm:pt>
    <dgm:pt modelId="{D4AB5C59-675A-4695-8F5B-25303D8EF236}" cxnId="{00CAE7D3-9D42-4203-92E4-47C07917C4BC}" type="sibTrans">
      <dgm:prSet/>
      <dgm:spPr/>
      <dgm:t>
        <a:bodyPr/>
        <a:lstStyle/>
        <a:p>
          <a:endParaRPr lang="zh-CN" altLang="en-US"/>
        </a:p>
      </dgm:t>
    </dgm:pt>
    <dgm:pt modelId="{7ACAC2FB-9B32-42B0-97C9-7D1D95FA2DEF}">
      <dgm:prSet phldrT="[文本]"/>
      <dgm:spPr/>
      <dgm:t>
        <a:bodyPr/>
        <a:lstStyle/>
        <a:p>
          <a:r>
            <a:rPr lang="zh-CN" altLang="en-US" dirty="0" smtClean="0"/>
            <a:t>财政部门将情况表导入“采购人管理系统”</a:t>
          </a:r>
          <a:endParaRPr lang="zh-CN" altLang="en-US" dirty="0"/>
        </a:p>
      </dgm:t>
    </dgm:pt>
    <dgm:pt modelId="{851517E9-9632-418A-BB55-7AF05F2049AE}" cxnId="{259F8BCA-B200-4CD9-A92A-A3126693F405}" type="parTrans">
      <dgm:prSet/>
      <dgm:spPr/>
      <dgm:t>
        <a:bodyPr/>
        <a:lstStyle/>
        <a:p>
          <a:endParaRPr lang="zh-CN" altLang="en-US"/>
        </a:p>
      </dgm:t>
    </dgm:pt>
    <dgm:pt modelId="{470703F8-E937-4DDE-BE0E-263D8AF6FABA}" cxnId="{259F8BCA-B200-4CD9-A92A-A3126693F405}" type="sibTrans">
      <dgm:prSet/>
      <dgm:spPr/>
      <dgm:t>
        <a:bodyPr/>
        <a:lstStyle/>
        <a:p>
          <a:endParaRPr lang="zh-CN" altLang="en-US"/>
        </a:p>
      </dgm:t>
    </dgm:pt>
    <dgm:pt modelId="{55338B36-59F4-4D47-8D38-C089B48A099A}">
      <dgm:prSet phldrT="[文本]"/>
      <dgm:spPr/>
      <dgm:t>
        <a:bodyPr/>
        <a:lstStyle/>
        <a:p>
          <a:r>
            <a:rPr lang="zh-CN" altLang="en-US" dirty="0" smtClean="0"/>
            <a:t>扶贫</a:t>
          </a:r>
          <a:r>
            <a:rPr lang="en-US" altLang="zh-CN" dirty="0" smtClean="0"/>
            <a:t>832</a:t>
          </a:r>
          <a:r>
            <a:rPr lang="zh-CN" altLang="en-US" dirty="0" smtClean="0"/>
            <a:t>平台为各预算单位开通管理账号，并通过短信通知各单位联系人</a:t>
          </a:r>
          <a:endParaRPr lang="zh-CN" altLang="en-US" dirty="0"/>
        </a:p>
      </dgm:t>
    </dgm:pt>
    <dgm:pt modelId="{099160AF-6A38-4465-9962-D865407C720E}" cxnId="{36C2DF9C-57C7-4226-B0CA-AEA593CF83DB}" type="parTrans">
      <dgm:prSet/>
      <dgm:spPr/>
      <dgm:t>
        <a:bodyPr/>
        <a:lstStyle/>
        <a:p>
          <a:endParaRPr lang="zh-CN" altLang="en-US"/>
        </a:p>
      </dgm:t>
    </dgm:pt>
    <dgm:pt modelId="{6D86CCFC-FD89-4105-9292-2743C258683F}" cxnId="{36C2DF9C-57C7-4226-B0CA-AEA593CF83DB}" type="sibTrans">
      <dgm:prSet/>
      <dgm:spPr/>
      <dgm:t>
        <a:bodyPr/>
        <a:lstStyle/>
        <a:p>
          <a:endParaRPr lang="zh-CN" altLang="en-US"/>
        </a:p>
      </dgm:t>
    </dgm:pt>
    <dgm:pt modelId="{2474E859-22FE-4005-AB56-9D6CCC53565F}">
      <dgm:prSet phldrT="[文本]"/>
      <dgm:spPr/>
      <dgm:t>
        <a:bodyPr/>
        <a:lstStyle/>
        <a:p>
          <a:r>
            <a:rPr lang="zh-CN" altLang="en-US" dirty="0" smtClean="0"/>
            <a:t>各单位登录采购人管理系统，激活管理账号</a:t>
          </a:r>
          <a:endParaRPr lang="zh-CN" altLang="en-US" dirty="0"/>
        </a:p>
      </dgm:t>
    </dgm:pt>
    <dgm:pt modelId="{D548618B-BB38-4160-B27E-59E029CD4329}" cxnId="{C5242593-5CFE-4351-A766-C009E6BB7C6D}" type="parTrans">
      <dgm:prSet/>
      <dgm:spPr/>
      <dgm:t>
        <a:bodyPr/>
        <a:lstStyle/>
        <a:p>
          <a:endParaRPr lang="zh-CN" altLang="en-US"/>
        </a:p>
      </dgm:t>
    </dgm:pt>
    <dgm:pt modelId="{BDF2F234-EB2B-4364-805F-4D86A4246859}" cxnId="{C5242593-5CFE-4351-A766-C009E6BB7C6D}" type="sibTrans">
      <dgm:prSet/>
      <dgm:spPr/>
      <dgm:t>
        <a:bodyPr/>
        <a:lstStyle/>
        <a:p>
          <a:endParaRPr lang="zh-CN" altLang="en-US"/>
        </a:p>
      </dgm:t>
    </dgm:pt>
    <dgm:pt modelId="{173364EB-75DC-41E0-9FE7-817ED1B0EFF2}">
      <dgm:prSet phldrT="[文本]"/>
      <dgm:spPr/>
      <dgm:t>
        <a:bodyPr/>
        <a:lstStyle/>
        <a:p>
          <a:r>
            <a:rPr lang="zh-CN" altLang="en-US" dirty="0" smtClean="0"/>
            <a:t>各单位导入“采购人交易账号开通填报表”，为本单位食堂开通交易账号</a:t>
          </a:r>
          <a:endParaRPr lang="zh-CN" altLang="en-US" dirty="0"/>
        </a:p>
      </dgm:t>
    </dgm:pt>
    <dgm:pt modelId="{4F56B59F-EE65-4C2F-B5C5-97304EE1B5E3}" cxnId="{B65BC6B4-246D-4233-9BF3-FD96683AAD07}" type="parTrans">
      <dgm:prSet/>
      <dgm:spPr/>
      <dgm:t>
        <a:bodyPr/>
        <a:lstStyle/>
        <a:p>
          <a:endParaRPr lang="zh-CN" altLang="en-US"/>
        </a:p>
      </dgm:t>
    </dgm:pt>
    <dgm:pt modelId="{B58787B3-6667-4F67-ACA8-0056372DF45F}" cxnId="{B65BC6B4-246D-4233-9BF3-FD96683AAD07}" type="sibTrans">
      <dgm:prSet/>
      <dgm:spPr/>
      <dgm:t>
        <a:bodyPr/>
        <a:lstStyle/>
        <a:p>
          <a:endParaRPr lang="zh-CN" altLang="en-US"/>
        </a:p>
      </dgm:t>
    </dgm:pt>
    <dgm:pt modelId="{D28616A1-65F9-47AA-9CC9-DC626592C5D8}">
      <dgm:prSet phldrT="[文本]"/>
      <dgm:spPr/>
      <dgm:t>
        <a:bodyPr/>
        <a:lstStyle/>
        <a:p>
          <a:r>
            <a:rPr lang="zh-CN" altLang="en-US" dirty="0" smtClean="0"/>
            <a:t>具体采购人员登录？？激活交易账号，实施采购</a:t>
          </a:r>
          <a:endParaRPr lang="zh-CN" altLang="en-US" dirty="0"/>
        </a:p>
      </dgm:t>
    </dgm:pt>
    <dgm:pt modelId="{EA99918D-D2AE-4E03-BE58-C9B2D2054A40}" cxnId="{94101968-D42C-4C50-B386-561E16AC0176}" type="parTrans">
      <dgm:prSet/>
      <dgm:spPr/>
      <dgm:t>
        <a:bodyPr/>
        <a:lstStyle/>
        <a:p>
          <a:endParaRPr lang="zh-CN" altLang="en-US"/>
        </a:p>
      </dgm:t>
    </dgm:pt>
    <dgm:pt modelId="{C8999A22-1EA0-473F-BF01-F49298240703}" cxnId="{94101968-D42C-4C50-B386-561E16AC0176}" type="sibTrans">
      <dgm:prSet/>
      <dgm:spPr/>
      <dgm:t>
        <a:bodyPr/>
        <a:lstStyle/>
        <a:p>
          <a:endParaRPr lang="zh-CN" altLang="en-US"/>
        </a:p>
      </dgm:t>
    </dgm:pt>
    <dgm:pt modelId="{17A2138C-ECD0-4CF0-9D0E-42CCD24C351F}" type="pres">
      <dgm:prSet presAssocID="{2F3C8619-C3A5-4F88-AA05-B1A93E894E0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85567D7-82F4-42B0-8A41-9C18AD27BC09}" type="pres">
      <dgm:prSet presAssocID="{1ACED816-D403-4025-8FD7-B013A4110487}" presName="node" presStyleLbl="node1" presStyleIdx="0" presStyleCnt="6" custLinFactNeighborX="-335" custLinFactNeighborY="-199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3792102-4F37-4020-BCE7-847043DF8504}" type="pres">
      <dgm:prSet presAssocID="{D4AB5C59-675A-4695-8F5B-25303D8EF236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B8D23BEF-08DB-47D1-B1B3-DD11D14FCF54}" type="pres">
      <dgm:prSet presAssocID="{D4AB5C59-675A-4695-8F5B-25303D8EF236}" presName="connectorText" presStyleLbl="sibTrans2D1" presStyleIdx="0" presStyleCnt="5"/>
      <dgm:spPr/>
      <dgm:t>
        <a:bodyPr/>
        <a:lstStyle/>
        <a:p>
          <a:endParaRPr lang="zh-CN" altLang="en-US"/>
        </a:p>
      </dgm:t>
    </dgm:pt>
    <dgm:pt modelId="{0A99893B-9C8B-4591-947E-AB6AF0A39E3E}" type="pres">
      <dgm:prSet presAssocID="{7ACAC2FB-9B32-42B0-97C9-7D1D95FA2DE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0FAA746-3B71-4F22-AB2A-7BE974A60900}" type="pres">
      <dgm:prSet presAssocID="{470703F8-E937-4DDE-BE0E-263D8AF6FABA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93F6D815-A495-4D9A-843C-ADEF4F02565B}" type="pres">
      <dgm:prSet presAssocID="{470703F8-E937-4DDE-BE0E-263D8AF6FABA}" presName="connectorText" presStyleLbl="sibTrans2D1" presStyleIdx="1" presStyleCnt="5"/>
      <dgm:spPr/>
      <dgm:t>
        <a:bodyPr/>
        <a:lstStyle/>
        <a:p>
          <a:endParaRPr lang="zh-CN" altLang="en-US"/>
        </a:p>
      </dgm:t>
    </dgm:pt>
    <dgm:pt modelId="{F4633C8F-6F9B-4ACE-8677-71315F70B63C}" type="pres">
      <dgm:prSet presAssocID="{55338B36-59F4-4D47-8D38-C089B48A099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D0AEB93-36D2-4A53-A979-C5FA8FE0BE89}" type="pres">
      <dgm:prSet presAssocID="{6D86CCFC-FD89-4105-9292-2743C258683F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A6B754EA-B49D-431E-BF11-E602B45FAE88}" type="pres">
      <dgm:prSet presAssocID="{6D86CCFC-FD89-4105-9292-2743C258683F}" presName="connectorText" presStyleLbl="sibTrans2D1" presStyleIdx="2" presStyleCnt="5"/>
      <dgm:spPr/>
      <dgm:t>
        <a:bodyPr/>
        <a:lstStyle/>
        <a:p>
          <a:endParaRPr lang="zh-CN" altLang="en-US"/>
        </a:p>
      </dgm:t>
    </dgm:pt>
    <dgm:pt modelId="{36640B93-93B7-4101-840E-CB48DBD1019A}" type="pres">
      <dgm:prSet presAssocID="{2474E859-22FE-4005-AB56-9D6CCC53565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A6B1675-268E-4C4B-874D-F12B354C65A9}" type="pres">
      <dgm:prSet presAssocID="{BDF2F234-EB2B-4364-805F-4D86A4246859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CCBFC94C-462C-4818-A927-9176B1FB5AE5}" type="pres">
      <dgm:prSet presAssocID="{BDF2F234-EB2B-4364-805F-4D86A4246859}" presName="connectorText" presStyleLbl="sibTrans2D1" presStyleIdx="3" presStyleCnt="5"/>
      <dgm:spPr/>
      <dgm:t>
        <a:bodyPr/>
        <a:lstStyle/>
        <a:p>
          <a:endParaRPr lang="zh-CN" altLang="en-US"/>
        </a:p>
      </dgm:t>
    </dgm:pt>
    <dgm:pt modelId="{83F290DC-5967-4FC4-96D1-F40B7AE77AB3}" type="pres">
      <dgm:prSet presAssocID="{173364EB-75DC-41E0-9FE7-817ED1B0EFF2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09AF8D8-6FF1-40B2-B459-865003D2F871}" type="pres">
      <dgm:prSet presAssocID="{B58787B3-6667-4F67-ACA8-0056372DF45F}" presName="sibTrans" presStyleLbl="sibTrans2D1" presStyleIdx="4" presStyleCnt="5"/>
      <dgm:spPr/>
      <dgm:t>
        <a:bodyPr/>
        <a:lstStyle/>
        <a:p>
          <a:endParaRPr lang="zh-CN" altLang="en-US"/>
        </a:p>
      </dgm:t>
    </dgm:pt>
    <dgm:pt modelId="{67125799-7326-474F-BBD0-8AFA31BDE822}" type="pres">
      <dgm:prSet presAssocID="{B58787B3-6667-4F67-ACA8-0056372DF45F}" presName="connectorText" presStyleLbl="sibTrans2D1" presStyleIdx="4" presStyleCnt="5"/>
      <dgm:spPr/>
      <dgm:t>
        <a:bodyPr/>
        <a:lstStyle/>
        <a:p>
          <a:endParaRPr lang="zh-CN" altLang="en-US"/>
        </a:p>
      </dgm:t>
    </dgm:pt>
    <dgm:pt modelId="{6958DE14-C860-46DC-A2D0-B0D20C505A9A}" type="pres">
      <dgm:prSet presAssocID="{D28616A1-65F9-47AA-9CC9-DC626592C5D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3D26641-C5B2-4B20-9A2B-945FFB43C59C}" type="presOf" srcId="{2F3C8619-C3A5-4F88-AA05-B1A93E894E07}" destId="{17A2138C-ECD0-4CF0-9D0E-42CCD24C351F}" srcOrd="0" destOrd="0" presId="urn:microsoft.com/office/officeart/2005/8/layout/process5"/>
    <dgm:cxn modelId="{259F8BCA-B200-4CD9-A92A-A3126693F405}" srcId="{2F3C8619-C3A5-4F88-AA05-B1A93E894E07}" destId="{7ACAC2FB-9B32-42B0-97C9-7D1D95FA2DEF}" srcOrd="1" destOrd="0" parTransId="{851517E9-9632-418A-BB55-7AF05F2049AE}" sibTransId="{470703F8-E937-4DDE-BE0E-263D8AF6FABA}"/>
    <dgm:cxn modelId="{5A0F74D3-74BD-47F4-A10D-556257B9A906}" type="presOf" srcId="{D4AB5C59-675A-4695-8F5B-25303D8EF236}" destId="{B8D23BEF-08DB-47D1-B1B3-DD11D14FCF54}" srcOrd="1" destOrd="0" presId="urn:microsoft.com/office/officeart/2005/8/layout/process5"/>
    <dgm:cxn modelId="{00CAE7D3-9D42-4203-92E4-47C07917C4BC}" srcId="{2F3C8619-C3A5-4F88-AA05-B1A93E894E07}" destId="{1ACED816-D403-4025-8FD7-B013A4110487}" srcOrd="0" destOrd="0" parTransId="{821A7689-B2C6-4922-A7D2-6452D450AF8D}" sibTransId="{D4AB5C59-675A-4695-8F5B-25303D8EF236}"/>
    <dgm:cxn modelId="{7BDA1189-929A-41EA-B4B5-DACFDAD3F9FB}" type="presOf" srcId="{470703F8-E937-4DDE-BE0E-263D8AF6FABA}" destId="{93F6D815-A495-4D9A-843C-ADEF4F02565B}" srcOrd="1" destOrd="0" presId="urn:microsoft.com/office/officeart/2005/8/layout/process5"/>
    <dgm:cxn modelId="{C41F1767-17EB-4578-AFED-38B7C53D0591}" type="presOf" srcId="{2474E859-22FE-4005-AB56-9D6CCC53565F}" destId="{36640B93-93B7-4101-840E-CB48DBD1019A}" srcOrd="0" destOrd="0" presId="urn:microsoft.com/office/officeart/2005/8/layout/process5"/>
    <dgm:cxn modelId="{2D940B7C-7955-4946-9FAF-2D0846CD5DBD}" type="presOf" srcId="{7ACAC2FB-9B32-42B0-97C9-7D1D95FA2DEF}" destId="{0A99893B-9C8B-4591-947E-AB6AF0A39E3E}" srcOrd="0" destOrd="0" presId="urn:microsoft.com/office/officeart/2005/8/layout/process5"/>
    <dgm:cxn modelId="{C5242593-5CFE-4351-A766-C009E6BB7C6D}" srcId="{2F3C8619-C3A5-4F88-AA05-B1A93E894E07}" destId="{2474E859-22FE-4005-AB56-9D6CCC53565F}" srcOrd="3" destOrd="0" parTransId="{D548618B-BB38-4160-B27E-59E029CD4329}" sibTransId="{BDF2F234-EB2B-4364-805F-4D86A4246859}"/>
    <dgm:cxn modelId="{1F300B8E-66F6-481F-A772-7D94465F727C}" type="presOf" srcId="{55338B36-59F4-4D47-8D38-C089B48A099A}" destId="{F4633C8F-6F9B-4ACE-8677-71315F70B63C}" srcOrd="0" destOrd="0" presId="urn:microsoft.com/office/officeart/2005/8/layout/process5"/>
    <dgm:cxn modelId="{3AF5D0B4-5433-41C1-9C6E-1F6D22B95DD7}" type="presOf" srcId="{D28616A1-65F9-47AA-9CC9-DC626592C5D8}" destId="{6958DE14-C860-46DC-A2D0-B0D20C505A9A}" srcOrd="0" destOrd="0" presId="urn:microsoft.com/office/officeart/2005/8/layout/process5"/>
    <dgm:cxn modelId="{94101968-D42C-4C50-B386-561E16AC0176}" srcId="{2F3C8619-C3A5-4F88-AA05-B1A93E894E07}" destId="{D28616A1-65F9-47AA-9CC9-DC626592C5D8}" srcOrd="5" destOrd="0" parTransId="{EA99918D-D2AE-4E03-BE58-C9B2D2054A40}" sibTransId="{C8999A22-1EA0-473F-BF01-F49298240703}"/>
    <dgm:cxn modelId="{36C2DF9C-57C7-4226-B0CA-AEA593CF83DB}" srcId="{2F3C8619-C3A5-4F88-AA05-B1A93E894E07}" destId="{55338B36-59F4-4D47-8D38-C089B48A099A}" srcOrd="2" destOrd="0" parTransId="{099160AF-6A38-4465-9962-D865407C720E}" sibTransId="{6D86CCFC-FD89-4105-9292-2743C258683F}"/>
    <dgm:cxn modelId="{081FA25B-057B-4BAB-B808-80A1DE44B777}" type="presOf" srcId="{1ACED816-D403-4025-8FD7-B013A4110487}" destId="{885567D7-82F4-42B0-8A41-9C18AD27BC09}" srcOrd="0" destOrd="0" presId="urn:microsoft.com/office/officeart/2005/8/layout/process5"/>
    <dgm:cxn modelId="{7D872139-EC20-4CBC-98CF-7DDEB6E0CDA3}" type="presOf" srcId="{BDF2F234-EB2B-4364-805F-4D86A4246859}" destId="{AA6B1675-268E-4C4B-874D-F12B354C65A9}" srcOrd="0" destOrd="0" presId="urn:microsoft.com/office/officeart/2005/8/layout/process5"/>
    <dgm:cxn modelId="{A1DF97A5-3DB0-4E99-86BB-7C24ABAE82E3}" type="presOf" srcId="{B58787B3-6667-4F67-ACA8-0056372DF45F}" destId="{67125799-7326-474F-BBD0-8AFA31BDE822}" srcOrd="1" destOrd="0" presId="urn:microsoft.com/office/officeart/2005/8/layout/process5"/>
    <dgm:cxn modelId="{B1E5CC85-D187-440D-BAA2-C36127E6F715}" type="presOf" srcId="{173364EB-75DC-41E0-9FE7-817ED1B0EFF2}" destId="{83F290DC-5967-4FC4-96D1-F40B7AE77AB3}" srcOrd="0" destOrd="0" presId="urn:microsoft.com/office/officeart/2005/8/layout/process5"/>
    <dgm:cxn modelId="{7BE82D73-B1A4-43CB-889E-46C307BEEE0E}" type="presOf" srcId="{D4AB5C59-675A-4695-8F5B-25303D8EF236}" destId="{53792102-4F37-4020-BCE7-847043DF8504}" srcOrd="0" destOrd="0" presId="urn:microsoft.com/office/officeart/2005/8/layout/process5"/>
    <dgm:cxn modelId="{B65BC6B4-246D-4233-9BF3-FD96683AAD07}" srcId="{2F3C8619-C3A5-4F88-AA05-B1A93E894E07}" destId="{173364EB-75DC-41E0-9FE7-817ED1B0EFF2}" srcOrd="4" destOrd="0" parTransId="{4F56B59F-EE65-4C2F-B5C5-97304EE1B5E3}" sibTransId="{B58787B3-6667-4F67-ACA8-0056372DF45F}"/>
    <dgm:cxn modelId="{C8A5926A-7F15-460B-8F58-3AC94C79CD68}" type="presOf" srcId="{B58787B3-6667-4F67-ACA8-0056372DF45F}" destId="{109AF8D8-6FF1-40B2-B459-865003D2F871}" srcOrd="0" destOrd="0" presId="urn:microsoft.com/office/officeart/2005/8/layout/process5"/>
    <dgm:cxn modelId="{D2D33A7C-0AD1-425F-8BC5-8F0A723CA44B}" type="presOf" srcId="{BDF2F234-EB2B-4364-805F-4D86A4246859}" destId="{CCBFC94C-462C-4818-A927-9176B1FB5AE5}" srcOrd="1" destOrd="0" presId="urn:microsoft.com/office/officeart/2005/8/layout/process5"/>
    <dgm:cxn modelId="{488A82DF-8D85-4071-92E4-529E751489EF}" type="presOf" srcId="{6D86CCFC-FD89-4105-9292-2743C258683F}" destId="{A6B754EA-B49D-431E-BF11-E602B45FAE88}" srcOrd="1" destOrd="0" presId="urn:microsoft.com/office/officeart/2005/8/layout/process5"/>
    <dgm:cxn modelId="{0AC3ADD2-25A1-4154-9B2B-C65EAA4F50AD}" type="presOf" srcId="{470703F8-E937-4DDE-BE0E-263D8AF6FABA}" destId="{F0FAA746-3B71-4F22-AB2A-7BE974A60900}" srcOrd="0" destOrd="0" presId="urn:microsoft.com/office/officeart/2005/8/layout/process5"/>
    <dgm:cxn modelId="{0FD2750E-2AE9-42CF-BB0E-B92C75F6C339}" type="presOf" srcId="{6D86CCFC-FD89-4105-9292-2743C258683F}" destId="{7D0AEB93-36D2-4A53-A979-C5FA8FE0BE89}" srcOrd="0" destOrd="0" presId="urn:microsoft.com/office/officeart/2005/8/layout/process5"/>
    <dgm:cxn modelId="{150B90F5-798B-4F47-930F-CFA6AE2715B9}" type="presParOf" srcId="{17A2138C-ECD0-4CF0-9D0E-42CCD24C351F}" destId="{885567D7-82F4-42B0-8A41-9C18AD27BC09}" srcOrd="0" destOrd="0" presId="urn:microsoft.com/office/officeart/2005/8/layout/process5"/>
    <dgm:cxn modelId="{BE8209EF-0817-40A4-8F0D-D1B17EF3C63E}" type="presParOf" srcId="{17A2138C-ECD0-4CF0-9D0E-42CCD24C351F}" destId="{53792102-4F37-4020-BCE7-847043DF8504}" srcOrd="1" destOrd="0" presId="urn:microsoft.com/office/officeart/2005/8/layout/process5"/>
    <dgm:cxn modelId="{33008B55-63D0-40BC-A530-E8F24CA15F19}" type="presParOf" srcId="{53792102-4F37-4020-BCE7-847043DF8504}" destId="{B8D23BEF-08DB-47D1-B1B3-DD11D14FCF54}" srcOrd="0" destOrd="0" presId="urn:microsoft.com/office/officeart/2005/8/layout/process5"/>
    <dgm:cxn modelId="{B8479562-3458-4E4C-AB45-4D5EA6C9530B}" type="presParOf" srcId="{17A2138C-ECD0-4CF0-9D0E-42CCD24C351F}" destId="{0A99893B-9C8B-4591-947E-AB6AF0A39E3E}" srcOrd="2" destOrd="0" presId="urn:microsoft.com/office/officeart/2005/8/layout/process5"/>
    <dgm:cxn modelId="{26D0DCFC-97DD-48F8-B67F-26B417A43B63}" type="presParOf" srcId="{17A2138C-ECD0-4CF0-9D0E-42CCD24C351F}" destId="{F0FAA746-3B71-4F22-AB2A-7BE974A60900}" srcOrd="3" destOrd="0" presId="urn:microsoft.com/office/officeart/2005/8/layout/process5"/>
    <dgm:cxn modelId="{CB7A5679-0E98-4044-B420-2E3021C7E630}" type="presParOf" srcId="{F0FAA746-3B71-4F22-AB2A-7BE974A60900}" destId="{93F6D815-A495-4D9A-843C-ADEF4F02565B}" srcOrd="0" destOrd="0" presId="urn:microsoft.com/office/officeart/2005/8/layout/process5"/>
    <dgm:cxn modelId="{7CEBC8A3-4445-48F5-87DD-1DECE13449A0}" type="presParOf" srcId="{17A2138C-ECD0-4CF0-9D0E-42CCD24C351F}" destId="{F4633C8F-6F9B-4ACE-8677-71315F70B63C}" srcOrd="4" destOrd="0" presId="urn:microsoft.com/office/officeart/2005/8/layout/process5"/>
    <dgm:cxn modelId="{B945C150-FB08-4F44-9AC4-F1E8CDE73F05}" type="presParOf" srcId="{17A2138C-ECD0-4CF0-9D0E-42CCD24C351F}" destId="{7D0AEB93-36D2-4A53-A979-C5FA8FE0BE89}" srcOrd="5" destOrd="0" presId="urn:microsoft.com/office/officeart/2005/8/layout/process5"/>
    <dgm:cxn modelId="{CE8707EC-A0BB-4302-A183-8863579A2CC5}" type="presParOf" srcId="{7D0AEB93-36D2-4A53-A979-C5FA8FE0BE89}" destId="{A6B754EA-B49D-431E-BF11-E602B45FAE88}" srcOrd="0" destOrd="0" presId="urn:microsoft.com/office/officeart/2005/8/layout/process5"/>
    <dgm:cxn modelId="{A07812A5-6223-4EED-B35E-F35D4FF181C0}" type="presParOf" srcId="{17A2138C-ECD0-4CF0-9D0E-42CCD24C351F}" destId="{36640B93-93B7-4101-840E-CB48DBD1019A}" srcOrd="6" destOrd="0" presId="urn:microsoft.com/office/officeart/2005/8/layout/process5"/>
    <dgm:cxn modelId="{EB5E911A-7E1A-4480-A99B-95A246691C65}" type="presParOf" srcId="{17A2138C-ECD0-4CF0-9D0E-42CCD24C351F}" destId="{AA6B1675-268E-4C4B-874D-F12B354C65A9}" srcOrd="7" destOrd="0" presId="urn:microsoft.com/office/officeart/2005/8/layout/process5"/>
    <dgm:cxn modelId="{6FE55358-C5BE-4911-919B-4AA128EDDE4B}" type="presParOf" srcId="{AA6B1675-268E-4C4B-874D-F12B354C65A9}" destId="{CCBFC94C-462C-4818-A927-9176B1FB5AE5}" srcOrd="0" destOrd="0" presId="urn:microsoft.com/office/officeart/2005/8/layout/process5"/>
    <dgm:cxn modelId="{DE8EAF45-EB3A-4C4B-8990-57A6BF691B8D}" type="presParOf" srcId="{17A2138C-ECD0-4CF0-9D0E-42CCD24C351F}" destId="{83F290DC-5967-4FC4-96D1-F40B7AE77AB3}" srcOrd="8" destOrd="0" presId="urn:microsoft.com/office/officeart/2005/8/layout/process5"/>
    <dgm:cxn modelId="{FC3975A2-D476-4411-A60A-E51F0ECA7A9E}" type="presParOf" srcId="{17A2138C-ECD0-4CF0-9D0E-42CCD24C351F}" destId="{109AF8D8-6FF1-40B2-B459-865003D2F871}" srcOrd="9" destOrd="0" presId="urn:microsoft.com/office/officeart/2005/8/layout/process5"/>
    <dgm:cxn modelId="{47E64116-0F15-43CA-A055-3F189B8BE05D}" type="presParOf" srcId="{109AF8D8-6FF1-40B2-B459-865003D2F871}" destId="{67125799-7326-474F-BBD0-8AFA31BDE822}" srcOrd="0" destOrd="0" presId="urn:microsoft.com/office/officeart/2005/8/layout/process5"/>
    <dgm:cxn modelId="{1780E965-3820-43FD-BD89-F018DAF9DAB0}" type="presParOf" srcId="{17A2138C-ECD0-4CF0-9D0E-42CCD24C351F}" destId="{6958DE14-C860-46DC-A2D0-B0D20C505A9A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5567D7-82F4-42B0-8A41-9C18AD27BC09}">
      <dsp:nvSpPr>
        <dsp:cNvPr id="0" name=""/>
        <dsp:cNvSpPr/>
      </dsp:nvSpPr>
      <dsp:spPr>
        <a:xfrm>
          <a:off x="0" y="663853"/>
          <a:ext cx="2118610" cy="12711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预算单位填报“采购贫困地区农副产品预留份额情况表”</a:t>
          </a:r>
          <a:endParaRPr lang="zh-CN" altLang="en-US" sz="1700" kern="1200" dirty="0"/>
        </a:p>
      </dsp:txBody>
      <dsp:txXfrm>
        <a:off x="0" y="663853"/>
        <a:ext cx="2118610" cy="1271166"/>
      </dsp:txXfrm>
    </dsp:sp>
    <dsp:sp modelId="{53792102-4F37-4020-BCE7-847043DF8504}">
      <dsp:nvSpPr>
        <dsp:cNvPr id="0" name=""/>
        <dsp:cNvSpPr/>
      </dsp:nvSpPr>
      <dsp:spPr>
        <a:xfrm rot="29381">
          <a:off x="2306599" y="1049324"/>
          <a:ext cx="452918" cy="525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 rot="29381">
        <a:off x="2306599" y="1049324"/>
        <a:ext cx="452918" cy="525415"/>
      </dsp:txXfrm>
    </dsp:sp>
    <dsp:sp modelId="{0A99893B-9C8B-4591-947E-AB6AF0A39E3E}">
      <dsp:nvSpPr>
        <dsp:cNvPr id="0" name=""/>
        <dsp:cNvSpPr/>
      </dsp:nvSpPr>
      <dsp:spPr>
        <a:xfrm>
          <a:off x="2973142" y="689263"/>
          <a:ext cx="2118610" cy="12711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财政部门将情况表导入“采购人管理系统”</a:t>
          </a:r>
          <a:endParaRPr lang="zh-CN" altLang="en-US" sz="1700" kern="1200" dirty="0"/>
        </a:p>
      </dsp:txBody>
      <dsp:txXfrm>
        <a:off x="2973142" y="689263"/>
        <a:ext cx="2118610" cy="1271166"/>
      </dsp:txXfrm>
    </dsp:sp>
    <dsp:sp modelId="{F0FAA746-3B71-4F22-AB2A-7BE974A60900}">
      <dsp:nvSpPr>
        <dsp:cNvPr id="0" name=""/>
        <dsp:cNvSpPr/>
      </dsp:nvSpPr>
      <dsp:spPr>
        <a:xfrm>
          <a:off x="5278190" y="1062139"/>
          <a:ext cx="449145" cy="525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5278190" y="1062139"/>
        <a:ext cx="449145" cy="525415"/>
      </dsp:txXfrm>
    </dsp:sp>
    <dsp:sp modelId="{F4633C8F-6F9B-4ACE-8677-71315F70B63C}">
      <dsp:nvSpPr>
        <dsp:cNvPr id="0" name=""/>
        <dsp:cNvSpPr/>
      </dsp:nvSpPr>
      <dsp:spPr>
        <a:xfrm>
          <a:off x="5939197" y="689263"/>
          <a:ext cx="2118610" cy="12711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扶贫</a:t>
          </a:r>
          <a:r>
            <a:rPr lang="en-US" altLang="zh-CN" sz="1700" kern="1200" dirty="0" smtClean="0"/>
            <a:t>832</a:t>
          </a:r>
          <a:r>
            <a:rPr lang="zh-CN" altLang="en-US" sz="1700" kern="1200" dirty="0" smtClean="0"/>
            <a:t>平台为各预算单位开通管理账号，并通过短信通知各单位联系人</a:t>
          </a:r>
          <a:endParaRPr lang="zh-CN" altLang="en-US" sz="1700" kern="1200" dirty="0"/>
        </a:p>
      </dsp:txBody>
      <dsp:txXfrm>
        <a:off x="5939197" y="689263"/>
        <a:ext cx="2118610" cy="1271166"/>
      </dsp:txXfrm>
    </dsp:sp>
    <dsp:sp modelId="{7D0AEB93-36D2-4A53-A979-C5FA8FE0BE89}">
      <dsp:nvSpPr>
        <dsp:cNvPr id="0" name=""/>
        <dsp:cNvSpPr/>
      </dsp:nvSpPr>
      <dsp:spPr>
        <a:xfrm rot="5400000">
          <a:off x="6773929" y="2108732"/>
          <a:ext cx="449145" cy="525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 rot="5400000">
        <a:off x="6773929" y="2108732"/>
        <a:ext cx="449145" cy="525415"/>
      </dsp:txXfrm>
    </dsp:sp>
    <dsp:sp modelId="{36640B93-93B7-4101-840E-CB48DBD1019A}">
      <dsp:nvSpPr>
        <dsp:cNvPr id="0" name=""/>
        <dsp:cNvSpPr/>
      </dsp:nvSpPr>
      <dsp:spPr>
        <a:xfrm>
          <a:off x="5939197" y="2807874"/>
          <a:ext cx="2118610" cy="12711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各单位登录采购人管理系统，激活管理账号</a:t>
          </a:r>
          <a:endParaRPr lang="zh-CN" altLang="en-US" sz="1700" kern="1200" dirty="0"/>
        </a:p>
      </dsp:txBody>
      <dsp:txXfrm>
        <a:off x="5939197" y="2807874"/>
        <a:ext cx="2118610" cy="1271166"/>
      </dsp:txXfrm>
    </dsp:sp>
    <dsp:sp modelId="{AA6B1675-268E-4C4B-874D-F12B354C65A9}">
      <dsp:nvSpPr>
        <dsp:cNvPr id="0" name=""/>
        <dsp:cNvSpPr/>
      </dsp:nvSpPr>
      <dsp:spPr>
        <a:xfrm rot="10800000">
          <a:off x="5303614" y="3180749"/>
          <a:ext cx="449145" cy="525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 rot="10800000">
        <a:off x="5303614" y="3180749"/>
        <a:ext cx="449145" cy="525415"/>
      </dsp:txXfrm>
    </dsp:sp>
    <dsp:sp modelId="{83F290DC-5967-4FC4-96D1-F40B7AE77AB3}">
      <dsp:nvSpPr>
        <dsp:cNvPr id="0" name=""/>
        <dsp:cNvSpPr/>
      </dsp:nvSpPr>
      <dsp:spPr>
        <a:xfrm>
          <a:off x="2973142" y="2807874"/>
          <a:ext cx="2118610" cy="12711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各单位导入“采购人交易账号开通填报表”，为本单位食堂开通交易账号</a:t>
          </a:r>
          <a:endParaRPr lang="zh-CN" altLang="en-US" sz="1700" kern="1200" dirty="0"/>
        </a:p>
      </dsp:txBody>
      <dsp:txXfrm>
        <a:off x="2973142" y="2807874"/>
        <a:ext cx="2118610" cy="1271166"/>
      </dsp:txXfrm>
    </dsp:sp>
    <dsp:sp modelId="{109AF8D8-6FF1-40B2-B459-865003D2F871}">
      <dsp:nvSpPr>
        <dsp:cNvPr id="0" name=""/>
        <dsp:cNvSpPr/>
      </dsp:nvSpPr>
      <dsp:spPr>
        <a:xfrm rot="10800000">
          <a:off x="2337559" y="3180749"/>
          <a:ext cx="449145" cy="52541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 rot="10800000">
        <a:off x="2337559" y="3180749"/>
        <a:ext cx="449145" cy="525415"/>
      </dsp:txXfrm>
    </dsp:sp>
    <dsp:sp modelId="{6958DE14-C860-46DC-A2D0-B0D20C505A9A}">
      <dsp:nvSpPr>
        <dsp:cNvPr id="0" name=""/>
        <dsp:cNvSpPr/>
      </dsp:nvSpPr>
      <dsp:spPr>
        <a:xfrm>
          <a:off x="7088" y="2807874"/>
          <a:ext cx="2118610" cy="12711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具体采购人员登录？？激活交易账号，实施采购</a:t>
          </a:r>
          <a:endParaRPr lang="zh-CN" altLang="en-US" sz="1700" kern="1200" dirty="0"/>
        </a:p>
      </dsp:txBody>
      <dsp:txXfrm>
        <a:off x="7088" y="2807874"/>
        <a:ext cx="2118610" cy="1271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bkpt" val="endCnv"/>
          <dgm:param type="contDir" val="sameDir"/>
          <dgm:param type="grDir" val="tL"/>
          <dgm:param type="flowDir" val="row"/>
        </dgm:alg>
      </dgm:if>
      <dgm:else name="Name3">
        <dgm:alg type="snake">
          <dgm:param type="bkpt" val="endCnv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dim" val="1D"/>
                <dgm:param type="connRout" val="bend"/>
                <dgm:param type="begPts" val="midR bCtr"/>
                <dgm:param type="endPts" val="midL tCtr"/>
              </dgm:alg>
            </dgm:if>
            <dgm:else name="Name6">
              <dgm:alg type="conn">
                <dgm:param type="dim" val="1D"/>
                <dgm:param type="connRout" val="ben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bkpt" val="endCnv"/>
          <dgm:param type="contDir" val="revDir"/>
          <dgm:param type="grDir" val="tL"/>
          <dgm:param type="flowDir" val="row"/>
        </dgm:alg>
      </dgm:if>
      <dgm:else name="Name2">
        <dgm:alg type="snake">
          <dgm:param type="bkpt" val="endCnv"/>
          <dgm:param type="contDir" val="rev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8B4A9-F298-4D67-92CC-DEFB82D5D9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F0308-39C0-4F7A-84AB-89B977F860F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F0308-39C0-4F7A-84AB-89B977F860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0D1CA-5F51-456A-A75B-87CB0B0419D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5F1F1-E090-403D-A88F-599BFFD9856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diagramColors" Target="../diagrams/colors2.xml"/><Relationship Id="rId8" Type="http://schemas.openxmlformats.org/officeDocument/2006/relationships/diagramQuickStyle" Target="../diagrams/quickStyle2.xml"/><Relationship Id="rId7" Type="http://schemas.openxmlformats.org/officeDocument/2006/relationships/diagramLayout" Target="../diagrams/layout2.xml"/><Relationship Id="rId6" Type="http://schemas.openxmlformats.org/officeDocument/2006/relationships/diagramData" Target="../diagrams/data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6" Type="http://schemas.openxmlformats.org/officeDocument/2006/relationships/slideLayout" Target="../slideLayouts/slideLayout2.xml"/><Relationship Id="rId15" Type="http://schemas.microsoft.com/office/2007/relationships/diagramDrawing" Target="../diagrams/drawing3.xml"/><Relationship Id="rId14" Type="http://schemas.openxmlformats.org/officeDocument/2006/relationships/diagramColors" Target="../diagrams/colors3.xml"/><Relationship Id="rId13" Type="http://schemas.openxmlformats.org/officeDocument/2006/relationships/diagramQuickStyle" Target="../diagrams/quickStyle3.xml"/><Relationship Id="rId12" Type="http://schemas.openxmlformats.org/officeDocument/2006/relationships/diagramLayout" Target="../diagrams/layout3.xml"/><Relationship Id="rId11" Type="http://schemas.openxmlformats.org/officeDocument/2006/relationships/diagramData" Target="../diagrams/data3.xml"/><Relationship Id="rId10" Type="http://schemas.microsoft.com/office/2007/relationships/diagramDrawing" Target="../diagrams/drawing2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http://www.fupin832.com/" TargetMode="External"/><Relationship Id="rId1" Type="http://schemas.openxmlformats.org/officeDocument/2006/relationships/hyperlink" Target="http://cg.fupin832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189964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预算单位采购贫困地区农副产品填报及系统操作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210000"/>
              </a:lnSpc>
            </a:pPr>
            <a:r>
              <a:rPr lang="en-US" altLang="zh-CN" sz="8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2020</a:t>
            </a:r>
            <a:r>
              <a:rPr lang="zh-CN" altLang="en-US" sz="8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8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8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endParaRPr lang="zh-CN" altLang="en-US" sz="8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预算单位填报流程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67544" y="1196752"/>
          <a:ext cx="820891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aphicFrame>
        <p:nvGraphicFramePr>
          <p:cNvPr id="5" name="图示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6" name="图示 5"/>
          <p:cNvGraphicFramePr/>
          <p:nvPr/>
        </p:nvGraphicFramePr>
        <p:xfrm>
          <a:off x="611560" y="1397000"/>
          <a:ext cx="8064896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/>
            <a:r>
              <a:rPr lang="en-US" alt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“采购贫困地区农副产品预留份额情况表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”填报说明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41987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  <a:buFont typeface="Wingdings" panose="05000000000000000000" pitchFamily="2" charset="2"/>
              <a:buChar char="Ø"/>
            </a:pPr>
            <a:endParaRPr lang="en-US" altLang="zh-CN" sz="2000" dirty="0" smtClean="0"/>
          </a:p>
          <a:p>
            <a:pPr>
              <a:lnSpc>
                <a:spcPts val="2800"/>
              </a:lnSpc>
              <a:buFont typeface="Wingdings" panose="05000000000000000000" pitchFamily="2" charset="2"/>
              <a:buChar char="Ø"/>
            </a:pPr>
            <a:endParaRPr lang="zh-CN" altLang="en-US" sz="20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57200" y="1556791"/>
          <a:ext cx="8229601" cy="45365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3680"/>
                <a:gridCol w="986902"/>
                <a:gridCol w="1033344"/>
                <a:gridCol w="487646"/>
                <a:gridCol w="1044955"/>
                <a:gridCol w="954392"/>
                <a:gridCol w="578209"/>
                <a:gridCol w="397083"/>
                <a:gridCol w="424948"/>
                <a:gridCol w="731469"/>
                <a:gridCol w="626973"/>
              </a:tblGrid>
              <a:tr h="901292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zh-CN" altLang="en-US" sz="1100" u="none" strike="noStrike" dirty="0">
                          <a:effectLst/>
                        </a:rPr>
                        <a:t>预算单位采购贫困地区农副产品预留份额情况表</a:t>
                      </a:r>
                      <a:endParaRPr lang="zh-CN" altLang="en-US" sz="1100" b="1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90129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序号</a:t>
                      </a:r>
                      <a:endParaRPr lang="zh-CN" altLang="en-US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*预算单位名称</a:t>
                      </a:r>
                      <a:br>
                        <a:rPr lang="zh-CN" altLang="en-US" sz="1000" u="none" strike="noStrike" dirty="0">
                          <a:effectLst/>
                        </a:rPr>
                      </a:br>
                      <a:r>
                        <a:rPr lang="en-US" altLang="zh-CN" sz="1000" u="none" strike="noStrike" dirty="0">
                          <a:effectLst/>
                        </a:rPr>
                        <a:t>(</a:t>
                      </a:r>
                      <a:r>
                        <a:rPr lang="zh-CN" altLang="en-US" sz="1000" u="none" strike="noStrike" dirty="0">
                          <a:effectLst/>
                        </a:rPr>
                        <a:t>请填写全称</a:t>
                      </a:r>
                      <a:r>
                        <a:rPr lang="en-US" altLang="zh-CN" sz="1000" u="none" strike="noStrike" dirty="0">
                          <a:effectLst/>
                        </a:rPr>
                        <a:t>)</a:t>
                      </a:r>
                      <a:endParaRPr lang="en-US" altLang="zh-CN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*上级预算单位名称</a:t>
                      </a:r>
                      <a:br>
                        <a:rPr lang="zh-CN" altLang="en-US" sz="1000" u="none" strike="noStrike" dirty="0">
                          <a:effectLst/>
                        </a:rPr>
                      </a:br>
                      <a:r>
                        <a:rPr lang="en-US" altLang="zh-CN" sz="1000" u="none" strike="noStrike" dirty="0">
                          <a:effectLst/>
                        </a:rPr>
                        <a:t>(</a:t>
                      </a:r>
                      <a:r>
                        <a:rPr lang="zh-CN" altLang="en-US" sz="1000" u="none" strike="noStrike" dirty="0">
                          <a:effectLst/>
                        </a:rPr>
                        <a:t>请填写全称</a:t>
                      </a:r>
                      <a:r>
                        <a:rPr lang="en-US" altLang="zh-CN" sz="1000" u="none" strike="noStrike" dirty="0">
                          <a:effectLst/>
                        </a:rPr>
                        <a:t>)</a:t>
                      </a:r>
                      <a:endParaRPr lang="en-US" altLang="zh-CN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*预算级次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*预算单位统一信用代码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*年度农副产品采购额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*拟预留比例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*联系人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固定电话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*联系人手机号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备注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90129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示例数据（导入时请删除此行）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连云港市教育局</a:t>
                      </a:r>
                      <a:endParaRPr lang="zh-CN" altLang="en-US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一级</a:t>
                      </a:r>
                      <a:endParaRPr lang="zh-CN" altLang="en-US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1132070001425292XG</a:t>
                      </a:r>
                      <a:endParaRPr lang="en-US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3400000.00 </a:t>
                      </a:r>
                      <a:endParaRPr lang="en-US" altLang="zh-CN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20.00 </a:t>
                      </a:r>
                      <a:endParaRPr lang="en-US" altLang="zh-CN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张某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　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15666666666</a:t>
                      </a:r>
                      <a:endParaRPr lang="en-US" altLang="zh-CN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自有食堂</a:t>
                      </a:r>
                      <a:br>
                        <a:rPr lang="zh-CN" altLang="en-US" sz="1000" u="none" strike="noStrike">
                          <a:effectLst/>
                        </a:rPr>
                      </a:br>
                      <a:r>
                        <a:rPr lang="zh-CN" altLang="en-US" sz="1000" u="none" strike="noStrike">
                          <a:effectLst/>
                        </a:rPr>
                        <a:t>或食堂外包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901292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示例数据（导入时请删除此行）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连云港市新海</a:t>
                      </a:r>
                      <a:br>
                        <a:rPr lang="zh-CN" altLang="en-US" sz="1000" u="none" strike="noStrike">
                          <a:effectLst/>
                        </a:rPr>
                      </a:br>
                      <a:r>
                        <a:rPr lang="zh-CN" altLang="en-US" sz="1000" u="none" strike="noStrike">
                          <a:effectLst/>
                        </a:rPr>
                        <a:t>实验中学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连云港市教育局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二级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11335678999078445S</a:t>
                      </a:r>
                      <a:endParaRPr 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120000.00 </a:t>
                      </a:r>
                      <a:endParaRPr lang="en-US" altLang="zh-CN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10.00 </a:t>
                      </a:r>
                      <a:endParaRPr lang="en-US" altLang="zh-CN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李某</a:t>
                      </a:r>
                      <a:endParaRPr lang="zh-CN" altLang="en-US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　</a:t>
                      </a:r>
                      <a:endParaRPr lang="zh-CN" altLang="en-US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>
                          <a:effectLst/>
                        </a:rPr>
                        <a:t>1234567890</a:t>
                      </a:r>
                      <a:endParaRPr lang="en-US" altLang="zh-CN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共用</a:t>
                      </a:r>
                      <a:r>
                        <a:rPr lang="en-US" altLang="zh-CN" sz="1000" u="none" strike="noStrike">
                          <a:effectLst/>
                        </a:rPr>
                        <a:t>XX</a:t>
                      </a:r>
                      <a:br>
                        <a:rPr lang="en-US" altLang="zh-CN" sz="1000" u="none" strike="noStrike">
                          <a:effectLst/>
                        </a:rPr>
                      </a:br>
                      <a:r>
                        <a:rPr lang="zh-CN" altLang="en-US" sz="1000" u="none" strike="noStrike">
                          <a:effectLst/>
                        </a:rPr>
                        <a:t>单位食堂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93133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示例数据（导入时请删除此行）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连云港市审计局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一级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1122334455667788XG</a:t>
                      </a:r>
                      <a:endParaRPr 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　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　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>
                          <a:effectLst/>
                        </a:rPr>
                        <a:t>王某</a:t>
                      </a:r>
                      <a:endParaRPr lang="zh-CN" altLang="en-US" sz="1000" b="0" i="0" u="none" strike="noStrike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　</a:t>
                      </a:r>
                      <a:endParaRPr lang="zh-CN" altLang="en-US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000" u="none" strike="noStrike" dirty="0">
                          <a:effectLst/>
                        </a:rPr>
                        <a:t>1234567890</a:t>
                      </a:r>
                      <a:endParaRPr lang="en-US" altLang="zh-CN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000" u="none" strike="noStrike" dirty="0">
                          <a:effectLst/>
                        </a:rPr>
                        <a:t>无食堂</a:t>
                      </a:r>
                      <a:endParaRPr lang="zh-CN" altLang="en-US" sz="1000" b="0" i="0" u="none" strike="noStrike" dirty="0"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填报说明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1.“*”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标记字段为必填项。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请准确填写各级“预算单位名称”、“上级预算单位名称”、“预算单位统一信用代码”，注明联系人和联系人的手机号码，平台将以短信式形式将登录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账号发放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至联系人手机。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3.“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上级预算单位”是指该单位的直属上级单位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，一级预算单位不填。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表格中“预算单位名称”及“上级预算单位名称”须填写全称，否则无法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匹配。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财政部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门收集本级预算单位信息，完成表格填写后通过“预算单位导入”功能上传表格并将所属预算单位信息导入系统，然后通过“预算单位管理账号生成”功能生成相应管理账号。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6.“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预算级次”为必填项，否则相关信息无法导入。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7.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请勿调整表头与单元格的格式，不可自建表格，以保障导入过程顺畅。如有问题，请联系 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400-118-8832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有关问题的政策口径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① </a:t>
            </a:r>
            <a:r>
              <a:rPr lang="zh-CN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关于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报送单位范围。有食堂的预算单位都应当纳入报送范围。没有食堂及农副产品采购需求的可不明确预留比例，但应当报送单位信息并注明“无食堂”。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② </a:t>
            </a:r>
            <a:r>
              <a:rPr lang="zh-CN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关于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食堂外包问题。各预算单位要与食堂承包方在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2020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年外包合同中明确约定落实有关政策要求，确定具体预留比例和具体采购执行主体。预算单位可通过贫困地区农副产品网络销售平台“采购人管理系统”为具体采购执行主体开通交易账号权限，有关采购金额纳入相关单位统计数据。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③ </a:t>
            </a:r>
            <a:r>
              <a:rPr lang="zh-CN" altLang="zh-CN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关于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多家单位共用一个食堂问题。请相关单位协商共同确定统一的预留比例。由食堂的管理单位或确定一个单位作为代表填报相关预留比例信息，并在备注中注明共用食堂的其他单位名称。其他单位可不再填报预留比例信息，但应当报送单位信息并注明“共用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XX</a:t>
            </a:r>
            <a:r>
              <a:rPr lang="zh-CN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单位食堂”。</a:t>
            </a:r>
            <a:endParaRPr lang="zh-CN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altLang="zh-CN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系统操作视频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ts val="3000"/>
              </a:lnSpc>
              <a:buClr>
                <a:schemeClr val="tx1"/>
              </a:buClr>
              <a:buSzPct val="75000"/>
              <a:buFont typeface="Wingdings" panose="05000000000000000000" pitchFamily="2" charset="2"/>
              <a:buChar char="Ø"/>
            </a:pPr>
            <a:endParaRPr lang="en-US" altLang="zh-CN" sz="20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000"/>
              </a:lnSpc>
              <a:buClr>
                <a:schemeClr val="tx1"/>
              </a:buClr>
              <a:buSzPct val="75000"/>
              <a:buFont typeface="Wingdings" panose="05000000000000000000" pitchFamily="2" charset="2"/>
              <a:buChar char="Ø"/>
            </a:pPr>
            <a:endParaRPr lang="en-US" altLang="zh-CN" sz="20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000"/>
              </a:lnSpc>
              <a:buClr>
                <a:schemeClr val="tx1"/>
              </a:buClr>
              <a:buSzPct val="75000"/>
              <a:buFont typeface="Wingdings" panose="05000000000000000000" pitchFamily="2" charset="2"/>
              <a:buChar char="Ø"/>
            </a:pP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采购人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管理系统</a:t>
            </a:r>
            <a:r>
              <a:rPr lang="en-US" altLang="zh-CN" sz="2400" b="1" u="sng" dirty="0">
                <a:latin typeface="黑体" panose="02010609060101010101" pitchFamily="49" charset="-122"/>
                <a:ea typeface="黑体" panose="02010609060101010101" pitchFamily="49" charset="-122"/>
                <a:hlinkClick r:id="rId1"/>
              </a:rPr>
              <a:t>http://</a:t>
            </a:r>
            <a:r>
              <a:rPr lang="en-US" altLang="zh-CN" sz="2400" b="1" u="sng" dirty="0" smtClean="0">
                <a:latin typeface="黑体" panose="02010609060101010101" pitchFamily="49" charset="-122"/>
                <a:ea typeface="黑体" panose="02010609060101010101" pitchFamily="49" charset="-122"/>
                <a:hlinkClick r:id="rId1"/>
              </a:rPr>
              <a:t>cg.fupin832.com</a:t>
            </a:r>
            <a:endParaRPr lang="en-US" altLang="zh-CN" sz="2400" b="1" u="sng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ts val="3000"/>
              </a:lnSpc>
              <a:buClr>
                <a:schemeClr val="tx1"/>
              </a:buClr>
              <a:buSzPct val="75000"/>
              <a:buNone/>
            </a:pPr>
            <a:endParaRPr lang="en-US" altLang="zh-CN" sz="2400" b="1" u="sng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000"/>
              </a:lnSpc>
              <a:buClr>
                <a:schemeClr val="tx1"/>
              </a:buClr>
              <a:buSzPct val="75000"/>
              <a:buFont typeface="Wingdings" panose="05000000000000000000" pitchFamily="2" charset="2"/>
              <a:buChar char="Ø"/>
            </a:pPr>
            <a:endParaRPr lang="en-US" altLang="zh-CN" sz="2400" b="1" u="sng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000"/>
              </a:lnSpc>
              <a:buClr>
                <a:schemeClr val="tx1"/>
              </a:buClr>
              <a:buSzPct val="75000"/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扶贫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832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网络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销售</a:t>
            </a: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平台</a:t>
            </a:r>
            <a:r>
              <a:rPr lang="en-US" altLang="zh-CN" sz="2400" b="1" u="sng" dirty="0">
                <a:latin typeface="黑体" panose="02010609060101010101" pitchFamily="49" charset="-122"/>
                <a:ea typeface="黑体" panose="02010609060101010101" pitchFamily="49" charset="-122"/>
                <a:hlinkClick r:id="rId2"/>
              </a:rPr>
              <a:t>http://</a:t>
            </a:r>
            <a:r>
              <a:rPr lang="en-US" altLang="zh-CN" sz="2400" b="1" u="sng" dirty="0" smtClean="0">
                <a:latin typeface="黑体" panose="02010609060101010101" pitchFamily="49" charset="-122"/>
                <a:ea typeface="黑体" panose="02010609060101010101" pitchFamily="49" charset="-122"/>
                <a:hlinkClick r:id="rId2"/>
              </a:rPr>
              <a:t>www.fupin832.com</a:t>
            </a:r>
            <a:endParaRPr lang="en-US" altLang="zh-CN" sz="2400" b="1" u="sng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3000"/>
              </a:lnSpc>
              <a:buClr>
                <a:schemeClr val="tx1"/>
              </a:buClr>
              <a:buSzPct val="75000"/>
              <a:buFont typeface="Wingdings" panose="05000000000000000000" pitchFamily="2" charset="2"/>
              <a:buChar char="Ø"/>
            </a:pPr>
            <a:endParaRPr lang="en-US" altLang="zh-CN" sz="2400" b="1" u="sng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ts val="3000"/>
              </a:lnSpc>
              <a:buClr>
                <a:schemeClr val="tx1"/>
              </a:buClr>
              <a:buSzPct val="75000"/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（以上</a:t>
            </a:r>
            <a:r>
              <a:rPr lang="en-US" altLang="zh-CN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个系统操作详见视频讲解）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ts val="3000"/>
              </a:lnSpc>
              <a:buClr>
                <a:schemeClr val="tx1"/>
              </a:buClr>
              <a:buSzPct val="75000"/>
              <a:buNone/>
            </a:pPr>
            <a:r>
              <a:rPr lang="zh-CN" altLang="en-US" sz="2400" b="1" dirty="0" smtClean="0">
                <a:solidFill>
                  <a:srgbClr val="080808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01675"/>
            <a:ext cx="7488832" cy="545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11225"/>
            <a:ext cx="7776864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331640" y="1124745"/>
            <a:ext cx="6624736" cy="4392488"/>
          </a:xfrm>
        </p:spPr>
        <p:txBody>
          <a:bodyPr>
            <a:normAutofit/>
          </a:bodyPr>
          <a:lstStyle/>
          <a:p>
            <a:pPr algn="ctr"/>
            <a:endParaRPr lang="en-US" altLang="zh-CN" dirty="0" smtClean="0"/>
          </a:p>
          <a:p>
            <a:endParaRPr lang="en-US" altLang="zh-CN" dirty="0" smtClean="0"/>
          </a:p>
          <a:p>
            <a:pPr marL="0" indent="0" algn="ctr">
              <a:buNone/>
            </a:pPr>
            <a:r>
              <a:rPr lang="zh-CN" altLang="en-US" sz="6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谢谢大家！</a:t>
            </a:r>
            <a:endParaRPr lang="en-US" altLang="zh-CN" sz="6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ctr">
              <a:buNone/>
            </a:pP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ctr">
              <a:buNone/>
            </a:pPr>
            <a:endParaRPr lang="zh-CN" altLang="en-US" sz="6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1376</Words>
  <Application>WPS 演示</Application>
  <PresentationFormat>全屏显示(4:3)</PresentationFormat>
  <Paragraphs>150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Arial</vt:lpstr>
      <vt:lpstr>宋体</vt:lpstr>
      <vt:lpstr>Wingdings</vt:lpstr>
      <vt:lpstr>黑体</vt:lpstr>
      <vt:lpstr>方正小标宋简体</vt:lpstr>
      <vt:lpstr>方正仿宋简体</vt:lpstr>
      <vt:lpstr>等线</vt:lpstr>
      <vt:lpstr>Times New Roman</vt:lpstr>
      <vt:lpstr>微软雅黑</vt:lpstr>
      <vt:lpstr>Arial Unicode MS</vt:lpstr>
      <vt:lpstr>Calibri</vt:lpstr>
      <vt:lpstr>Office 主题​​</vt:lpstr>
      <vt:lpstr>预算单位采购贫困地区农副产品填报及系统操作</vt:lpstr>
      <vt:lpstr>1.预算单位填报流程</vt:lpstr>
      <vt:lpstr>2. “采购贫困地区农副产品预留份额情况表”填报说明</vt:lpstr>
      <vt:lpstr>填报说明：</vt:lpstr>
      <vt:lpstr>3.有关问题的政策口径</vt:lpstr>
      <vt:lpstr>4.系统操作视频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政府采购实务  （采购人部分）</dc:title>
  <dc:creator>lx</dc:creator>
  <cp:lastModifiedBy>daisy</cp:lastModifiedBy>
  <cp:revision>110</cp:revision>
  <dcterms:created xsi:type="dcterms:W3CDTF">2019-12-15T10:03:00Z</dcterms:created>
  <dcterms:modified xsi:type="dcterms:W3CDTF">2020-04-23T03:11:59Z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